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Nuni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Nunito-regular.fntdata"/><Relationship Id="rId21" Type="http://schemas.openxmlformats.org/officeDocument/2006/relationships/slide" Target="slides/slide16.xml"/><Relationship Id="rId24" Type="http://schemas.openxmlformats.org/officeDocument/2006/relationships/font" Target="fonts/Nunito-italic.fntdata"/><Relationship Id="rId23" Type="http://schemas.openxmlformats.org/officeDocument/2006/relationships/font" Target="fonts/Nuni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03523838ab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03523838ab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fbd0200c3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fbd0200c3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fbd0200c3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fbd0200c3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fbd0200c3d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fbd0200c3d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02a4353a9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02a4353a9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02a4353a9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02a4353a9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02a4353a9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02a4353a9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fbd0200c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fbd0200c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bd0200c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fbd0200c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fbd0200c3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fbd0200c3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fbd0200c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fbd0200c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bd0200c3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fbd0200c3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03523838ab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03523838ab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3523838ab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3523838ab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03523838ab_0_3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03523838ab_0_3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np31@gcloud.ua.es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g"/><Relationship Id="rId4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5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311708" y="212275"/>
            <a:ext cx="85206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Robots de servicio</a:t>
            </a:r>
            <a:endParaRPr/>
          </a:p>
        </p:txBody>
      </p:sp>
      <p:sp>
        <p:nvSpPr>
          <p:cNvPr id="129" name="Google Shape;129;p13"/>
          <p:cNvSpPr txBox="1"/>
          <p:nvPr/>
        </p:nvSpPr>
        <p:spPr>
          <a:xfrm>
            <a:off x="664800" y="1713350"/>
            <a:ext cx="7994100" cy="42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100" u="sng">
                <a:latin typeface="Times New Roman"/>
                <a:ea typeface="Times New Roman"/>
                <a:cs typeface="Times New Roman"/>
                <a:sym typeface="Times New Roman"/>
              </a:rPr>
              <a:t>Integrantes:</a:t>
            </a:r>
            <a:endParaRPr b="1" sz="2100" u="sng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Nikita Polyanskiy </a:t>
            </a:r>
            <a:r>
              <a:rPr i="1" lang="en-GB" sz="2000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i="1" lang="en-GB" sz="2000">
                <a:solidFill>
                  <a:srgbClr val="202124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np31@gcloud.ua.e</a:t>
            </a:r>
            <a:r>
              <a:rPr i="1" lang="en-GB" sz="2000">
                <a:solidFill>
                  <a:srgbClr val="2021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i="1" lang="en-GB" sz="2000"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Serhii Vidernikov </a:t>
            </a:r>
            <a:r>
              <a:rPr i="1" lang="en-GB" sz="2000">
                <a:latin typeface="Times New Roman"/>
                <a:ea typeface="Times New Roman"/>
                <a:cs typeface="Times New Roman"/>
                <a:sym typeface="Times New Roman"/>
              </a:rPr>
              <a:t>(sv54@gcloud.ua.es)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Édgar García Orea </a:t>
            </a:r>
            <a:r>
              <a:rPr i="1" lang="en-GB" sz="2000">
                <a:latin typeface="Times New Roman"/>
                <a:ea typeface="Times New Roman"/>
                <a:cs typeface="Times New Roman"/>
                <a:sym typeface="Times New Roman"/>
              </a:rPr>
              <a:t>(ego10@gcloud.ua.es)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Jennifer Daniela Gallo Leal </a:t>
            </a:r>
            <a:r>
              <a:rPr i="1" lang="en-GB" sz="2000">
                <a:latin typeface="Times New Roman"/>
                <a:ea typeface="Times New Roman"/>
                <a:cs typeface="Times New Roman"/>
                <a:sym typeface="Times New Roman"/>
              </a:rPr>
              <a:t>(jdgl3@gcloud.ua.es)</a:t>
            </a:r>
            <a:endParaRPr i="1"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title"/>
          </p:nvPr>
        </p:nvSpPr>
        <p:spPr>
          <a:xfrm>
            <a:off x="819150" y="8678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Brain Corp</a:t>
            </a:r>
            <a:endParaRPr/>
          </a:p>
        </p:txBody>
      </p:sp>
      <p:sp>
        <p:nvSpPr>
          <p:cNvPr id="190" name="Google Shape;190;p22"/>
          <p:cNvSpPr txBox="1"/>
          <p:nvPr>
            <p:ph idx="1" type="body"/>
          </p:nvPr>
        </p:nvSpPr>
        <p:spPr>
          <a:xfrm>
            <a:off x="819150" y="16206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200"/>
              <a:t>Modifica y automatiza máquinas móviles</a:t>
            </a:r>
            <a:endParaRPr b="1" sz="22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Navegar en entornos no estructurados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Mapeo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Enrutamiento</a:t>
            </a:r>
            <a:endParaRPr sz="2000"/>
          </a:p>
        </p:txBody>
      </p:sp>
      <p:pic>
        <p:nvPicPr>
          <p:cNvPr id="191" name="Google Shape;19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075" y="2638525"/>
            <a:ext cx="4012250" cy="228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title"/>
          </p:nvPr>
        </p:nvSpPr>
        <p:spPr>
          <a:xfrm>
            <a:off x="1052550" y="193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Estimaciones futuras</a:t>
            </a:r>
            <a:endParaRPr/>
          </a:p>
        </p:txBody>
      </p:sp>
      <p:sp>
        <p:nvSpPr>
          <p:cNvPr id="197" name="Google Shape;197;p23"/>
          <p:cNvSpPr txBox="1"/>
          <p:nvPr>
            <p:ph idx="1" type="body"/>
          </p:nvPr>
        </p:nvSpPr>
        <p:spPr>
          <a:xfrm>
            <a:off x="1206325" y="1108025"/>
            <a:ext cx="7581300" cy="27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2000"/>
              <a:t>El tamaño del mercado global de robótica de servicios fue de $ 12.88 mil millones en 2019 y se prevé que alcance los $ 41.49 mil millones para 2027</a:t>
            </a:r>
            <a:endParaRPr sz="2000"/>
          </a:p>
        </p:txBody>
      </p:sp>
      <p:pic>
        <p:nvPicPr>
          <p:cNvPr id="198" name="Google Shape;19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725" y="2018338"/>
            <a:ext cx="5924550" cy="29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/>
          <p:nvPr>
            <p:ph type="title"/>
          </p:nvPr>
        </p:nvSpPr>
        <p:spPr>
          <a:xfrm>
            <a:off x="311700" y="228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Trabajos afectados</a:t>
            </a:r>
            <a:endParaRPr/>
          </a:p>
        </p:txBody>
      </p:sp>
      <p:pic>
        <p:nvPicPr>
          <p:cNvPr id="204" name="Google Shape;204;p24"/>
          <p:cNvPicPr preferRelativeResize="0"/>
          <p:nvPr/>
        </p:nvPicPr>
        <p:blipFill rotWithShape="1">
          <a:blip r:embed="rId3">
            <a:alphaModFix/>
          </a:blip>
          <a:srcRect b="0" l="0" r="25700" t="2950"/>
          <a:stretch/>
        </p:blipFill>
        <p:spPr>
          <a:xfrm>
            <a:off x="1579700" y="989175"/>
            <a:ext cx="5984625" cy="391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"/>
          <p:cNvSpPr txBox="1"/>
          <p:nvPr>
            <p:ph type="title"/>
          </p:nvPr>
        </p:nvSpPr>
        <p:spPr>
          <a:xfrm>
            <a:off x="1052550" y="2175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Ejemplos de robots en el futuro</a:t>
            </a:r>
            <a:endParaRPr/>
          </a:p>
        </p:txBody>
      </p:sp>
      <p:pic>
        <p:nvPicPr>
          <p:cNvPr id="210" name="Google Shape;210;p25"/>
          <p:cNvPicPr preferRelativeResize="0"/>
          <p:nvPr/>
        </p:nvPicPr>
        <p:blipFill rotWithShape="1">
          <a:blip r:embed="rId3">
            <a:alphaModFix/>
          </a:blip>
          <a:srcRect b="32770" l="0" r="0" t="3697"/>
          <a:stretch/>
        </p:blipFill>
        <p:spPr>
          <a:xfrm>
            <a:off x="1584850" y="1269625"/>
            <a:ext cx="5974299" cy="326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6"/>
          <p:cNvSpPr txBox="1"/>
          <p:nvPr>
            <p:ph type="title"/>
          </p:nvPr>
        </p:nvSpPr>
        <p:spPr>
          <a:xfrm>
            <a:off x="311700" y="188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</a:t>
            </a:r>
            <a:r>
              <a:rPr lang="en-GB"/>
              <a:t>arc Raibert</a:t>
            </a:r>
            <a:endParaRPr/>
          </a:p>
        </p:txBody>
      </p:sp>
      <p:pic>
        <p:nvPicPr>
          <p:cNvPr id="216" name="Google Shape;216;p26"/>
          <p:cNvPicPr preferRelativeResize="0"/>
          <p:nvPr/>
        </p:nvPicPr>
        <p:blipFill rotWithShape="1">
          <a:blip r:embed="rId3">
            <a:alphaModFix/>
          </a:blip>
          <a:srcRect b="14806" l="0" r="0" t="0"/>
          <a:stretch/>
        </p:blipFill>
        <p:spPr>
          <a:xfrm>
            <a:off x="1176312" y="761475"/>
            <a:ext cx="6791373" cy="385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7"/>
          <p:cNvSpPr txBox="1"/>
          <p:nvPr>
            <p:ph type="title"/>
          </p:nvPr>
        </p:nvSpPr>
        <p:spPr>
          <a:xfrm>
            <a:off x="1297500" y="2241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¿Podrá un robot tener conciencia?</a:t>
            </a:r>
            <a:endParaRPr/>
          </a:p>
        </p:txBody>
      </p:sp>
      <p:pic>
        <p:nvPicPr>
          <p:cNvPr id="222" name="Google Shape;22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700" y="1093275"/>
            <a:ext cx="6090500" cy="380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title"/>
          </p:nvPr>
        </p:nvSpPr>
        <p:spPr>
          <a:xfrm>
            <a:off x="1052550" y="2161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¿Aprovecharemos o </a:t>
            </a:r>
            <a:r>
              <a:rPr lang="en-GB"/>
              <a:t>desperdiciaremos</a:t>
            </a:r>
            <a:r>
              <a:rPr lang="en-GB"/>
              <a:t> el tiempo libre?</a:t>
            </a:r>
            <a:endParaRPr/>
          </a:p>
        </p:txBody>
      </p:sp>
      <p:sp>
        <p:nvSpPr>
          <p:cNvPr id="228" name="Google Shape;228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28"/>
          <p:cNvPicPr preferRelativeResize="0"/>
          <p:nvPr/>
        </p:nvPicPr>
        <p:blipFill rotWithShape="1">
          <a:blip r:embed="rId3">
            <a:alphaModFix/>
          </a:blip>
          <a:srcRect b="0" l="19692" r="17830" t="0"/>
          <a:stretch/>
        </p:blipFill>
        <p:spPr>
          <a:xfrm>
            <a:off x="311700" y="1096875"/>
            <a:ext cx="4164375" cy="37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8"/>
          <p:cNvPicPr preferRelativeResize="0"/>
          <p:nvPr/>
        </p:nvPicPr>
        <p:blipFill rotWithShape="1">
          <a:blip r:embed="rId4">
            <a:alphaModFix/>
          </a:blip>
          <a:srcRect b="0" l="23974" r="31839" t="2085"/>
          <a:stretch/>
        </p:blipFill>
        <p:spPr>
          <a:xfrm>
            <a:off x="4476075" y="1096875"/>
            <a:ext cx="4040424" cy="374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3102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Índice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819150" y="1373150"/>
            <a:ext cx="7505700" cy="39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¿Qué son los robots de servicio?</a:t>
            </a:r>
            <a:endParaRPr sz="2100"/>
          </a:p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Tecnologías software y hardware</a:t>
            </a:r>
            <a:endParaRPr sz="2100"/>
          </a:p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Empresas y productos</a:t>
            </a:r>
            <a:endParaRPr sz="2100"/>
          </a:p>
          <a:p>
            <a:pPr indent="-361950" lvl="0" marL="9144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Estimaciones futuras</a:t>
            </a:r>
            <a:endParaRPr sz="21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203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¿Qué son los robots de servicio?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47077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Los robots de servicio son aquellos que nos ayudan a realizar trabajos que puedan resultar sucios, aburridos, peligrosos… </a:t>
            </a:r>
            <a:endParaRPr sz="2000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000"/>
              <a:t>Se dividen en 2 grandes categorías:</a:t>
            </a:r>
            <a:endParaRPr sz="2000"/>
          </a:p>
          <a:p>
            <a:pPr indent="-355600" lvl="0" marL="914400" rtl="0" algn="just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Robots de servicio para uso personal.</a:t>
            </a:r>
            <a:endParaRPr sz="2000"/>
          </a:p>
          <a:p>
            <a:pPr indent="-355600" lvl="0" marL="9144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Robots de servicio para uso profesional.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5975" y="3077025"/>
            <a:ext cx="2736900" cy="18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146338" y="194350"/>
            <a:ext cx="86985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33"/>
              <a:t>Tecnologías usadas en los robots de servicio</a:t>
            </a:r>
            <a:endParaRPr sz="3333"/>
          </a:p>
        </p:txBody>
      </p:sp>
      <p:pic>
        <p:nvPicPr>
          <p:cNvPr id="148" name="Google Shape;14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850" y="1261525"/>
            <a:ext cx="3343300" cy="334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7925" y="1514282"/>
            <a:ext cx="4014850" cy="247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02700" y="1824213"/>
            <a:ext cx="2385775" cy="149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/>
          <p:nvPr>
            <p:ph type="title"/>
          </p:nvPr>
        </p:nvSpPr>
        <p:spPr>
          <a:xfrm>
            <a:off x="578100" y="216550"/>
            <a:ext cx="79878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000"/>
              <a:t>Tecnologías usadas en los robots de servicio</a:t>
            </a:r>
            <a:endParaRPr sz="3000"/>
          </a:p>
        </p:txBody>
      </p:sp>
      <p:sp>
        <p:nvSpPr>
          <p:cNvPr id="156" name="Google Shape;156;p17"/>
          <p:cNvSpPr txBox="1"/>
          <p:nvPr>
            <p:ph idx="1" type="body"/>
          </p:nvPr>
        </p:nvSpPr>
        <p:spPr>
          <a:xfrm>
            <a:off x="819150" y="1531950"/>
            <a:ext cx="7505700" cy="290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Spatial AI</a:t>
            </a:r>
            <a:endParaRPr sz="21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GB" sz="1900"/>
              <a:t>Mezcla de información tiempo real y guardada</a:t>
            </a:r>
            <a:endParaRPr sz="19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Visual Navigation</a:t>
            </a:r>
            <a:endParaRPr sz="21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GB" sz="1900"/>
              <a:t>Inspiración en visión biológica</a:t>
            </a:r>
            <a:endParaRPr sz="19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vSLAM</a:t>
            </a:r>
            <a:endParaRPr sz="21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GB" sz="1900"/>
              <a:t>Visión de puntos clave</a:t>
            </a:r>
            <a:endParaRPr sz="1900"/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Char char="○"/>
            </a:pPr>
            <a:r>
              <a:rPr lang="en-GB" sz="1900"/>
              <a:t>Compresión de la imagen al completo</a:t>
            </a:r>
            <a:endParaRPr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Boston Dynamics</a:t>
            </a:r>
            <a:endParaRPr/>
          </a:p>
        </p:txBody>
      </p:sp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5025" y="1876275"/>
            <a:ext cx="3924300" cy="261937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8"/>
          <p:cNvSpPr txBox="1"/>
          <p:nvPr/>
        </p:nvSpPr>
        <p:spPr>
          <a:xfrm>
            <a:off x="819150" y="1948725"/>
            <a:ext cx="79662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latin typeface="Calibri"/>
                <a:ea typeface="Calibri"/>
                <a:cs typeface="Calibri"/>
                <a:sym typeface="Calibri"/>
              </a:rPr>
              <a:t>Spot</a:t>
            </a:r>
            <a:endParaRPr b="1"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GB" sz="2000">
                <a:latin typeface="Calibri"/>
                <a:ea typeface="Calibri"/>
                <a:cs typeface="Calibri"/>
                <a:sym typeface="Calibri"/>
              </a:rPr>
              <a:t>Inspeccionar entornos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GB" sz="2000">
                <a:latin typeface="Calibri"/>
                <a:ea typeface="Calibri"/>
                <a:cs typeface="Calibri"/>
                <a:sym typeface="Calibri"/>
              </a:rPr>
              <a:t>Transportar carga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CANVAS Technology</a:t>
            </a:r>
            <a:endParaRPr/>
          </a:p>
        </p:txBody>
      </p:sp>
      <p:sp>
        <p:nvSpPr>
          <p:cNvPr id="169" name="Google Shape;169;p19"/>
          <p:cNvSpPr txBox="1"/>
          <p:nvPr>
            <p:ph idx="1" type="body"/>
          </p:nvPr>
        </p:nvSpPr>
        <p:spPr>
          <a:xfrm>
            <a:off x="819150" y="195265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/>
              <a:t>Carro industrial</a:t>
            </a:r>
            <a:endParaRPr b="1" sz="28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Adaptarse a su entorno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Uso en </a:t>
            </a:r>
            <a:r>
              <a:rPr lang="en-GB" sz="2000"/>
              <a:t>fábricas</a:t>
            </a:r>
            <a:r>
              <a:rPr lang="en-GB" sz="2000"/>
              <a:t> y almacenes</a:t>
            </a:r>
            <a:endParaRPr sz="2000"/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9350" y="1914600"/>
            <a:ext cx="3933825" cy="252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iRobot</a:t>
            </a:r>
            <a:endParaRPr/>
          </a:p>
        </p:txBody>
      </p:sp>
      <p:sp>
        <p:nvSpPr>
          <p:cNvPr id="176" name="Google Shape;176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/>
              <a:t>Roomba</a:t>
            </a:r>
            <a:endParaRPr b="1" sz="28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Mapea y se adapta a su entorno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Limpiar la suciedad del suelo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6650" y="1576450"/>
            <a:ext cx="2943225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Sea Machines</a:t>
            </a:r>
            <a:endParaRPr/>
          </a:p>
        </p:txBody>
      </p:sp>
      <p:sp>
        <p:nvSpPr>
          <p:cNvPr id="183" name="Google Shape;183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/>
              <a:t>SM200</a:t>
            </a:r>
            <a:endParaRPr b="1" sz="28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Control remoto del timón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Tareas de enrutamiento</a:t>
            </a:r>
            <a:endParaRPr sz="2000"/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7625" y="1505025"/>
            <a:ext cx="4400550" cy="293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